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328" r:id="rId6"/>
    <p:sldId id="329" r:id="rId7"/>
    <p:sldId id="330" r:id="rId8"/>
    <p:sldId id="331" r:id="rId9"/>
    <p:sldId id="332" r:id="rId10"/>
    <p:sldId id="333" r:id="rId11"/>
    <p:sldId id="327" r:id="rId12"/>
    <p:sldId id="319" r:id="rId13"/>
    <p:sldId id="334" r:id="rId14"/>
    <p:sldId id="281" r:id="rId15"/>
    <p:sldId id="280" r:id="rId16"/>
    <p:sldId id="288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13" autoAdjust="0"/>
  </p:normalViewPr>
  <p:slideViewPr>
    <p:cSldViewPr>
      <p:cViewPr>
        <p:scale>
          <a:sx n="60" d="100"/>
          <a:sy n="60" d="100"/>
        </p:scale>
        <p:origin x="1068" y="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pPr/>
              <a:t>12/20/2017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11" name="Picture 2" descr="D:\1 Data 2017 from July Onwards\NAD - MHRD NAD LOGO FINAL 0607201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" y="6118261"/>
            <a:ext cx="1752069" cy="7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77" y="6172200"/>
            <a:ext cx="4191635" cy="67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1057" y="1532972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5562600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pPr/>
              <a:t>12/20/2017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7212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0825ECF-0C2B-4F80-B66E-1A50C0EEC733}" type="slidenum">
              <a:rPr lang="en-US" smtClean="0"/>
              <a:t>‹#›</a:t>
            </a:fld>
            <a:endParaRPr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12" name="Picture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2" y="0"/>
            <a:ext cx="4191635" cy="67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d.gov.in/" TargetMode="External"/><Relationship Id="rId2" Type="http://schemas.openxmlformats.org/officeDocument/2006/relationships/hyperlink" Target="https://nad.ndml.in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212" y="1219200"/>
            <a:ext cx="11734800" cy="2971800"/>
          </a:xfrm>
        </p:spPr>
        <p:txBody>
          <a:bodyPr/>
          <a:lstStyle/>
          <a:p>
            <a:pPr algn="ctr"/>
            <a:r>
              <a:rPr lang="en-US" sz="5400" dirty="0" smtClean="0"/>
              <a:t>National Academic Depository (NAD</a:t>
            </a:r>
            <a:r>
              <a:rPr lang="en-US" sz="5400" dirty="0" smtClean="0"/>
              <a:t>)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NDML Welcomes Academic Institutions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2" y="5029200"/>
            <a:ext cx="10744199" cy="838200"/>
          </a:xfrm>
        </p:spPr>
        <p:txBody>
          <a:bodyPr/>
          <a:lstStyle/>
          <a:p>
            <a:pPr algn="ctr"/>
            <a:r>
              <a:rPr lang="en-US" dirty="0" smtClean="0"/>
              <a:t>December 15th </a:t>
            </a:r>
            <a:r>
              <a:rPr lang="en-US" dirty="0" smtClean="0"/>
              <a:t>, 2017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89723"/>
            <a:ext cx="10439401" cy="1144556"/>
          </a:xfrm>
        </p:spPr>
        <p:txBody>
          <a:bodyPr/>
          <a:lstStyle/>
          <a:p>
            <a:r>
              <a:rPr lang="en-IN" dirty="0" smtClean="0"/>
              <a:t>Region &amp; State Wise List of </a:t>
            </a:r>
            <a:br>
              <a:rPr lang="en-IN" dirty="0" smtClean="0"/>
            </a:br>
            <a:r>
              <a:rPr lang="en-IN" dirty="0" smtClean="0"/>
              <a:t>Participating Academic Institutions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Open the PDF to view the entire list 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90736"/>
              </p:ext>
            </p:extLst>
          </p:nvPr>
        </p:nvGraphicFramePr>
        <p:xfrm>
          <a:off x="7313612" y="2286000"/>
          <a:ext cx="2971800" cy="2507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3612" y="2286000"/>
                        <a:ext cx="2971800" cy="2507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88" y="-458756"/>
            <a:ext cx="9144000" cy="1144556"/>
          </a:xfrm>
        </p:spPr>
        <p:txBody>
          <a:bodyPr/>
          <a:lstStyle/>
          <a:p>
            <a:r>
              <a:rPr lang="en-US" dirty="0" smtClean="0"/>
              <a:t>NAD –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6828" y="1295400"/>
            <a:ext cx="11811000" cy="5029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Central, National, Online, Secure platform for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Academic Institutions (AI) to generate , issue and deliver Academic Awards to Students in a digital manner; </a:t>
            </a:r>
            <a:r>
              <a:rPr lang="en-US" sz="2400" i="1" dirty="0" smtClean="0"/>
              <a:t>No need to issue paper certificates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Maintain records in a uniform, secure manner; </a:t>
            </a:r>
            <a:r>
              <a:rPr lang="en-US" sz="2400" i="1" dirty="0"/>
              <a:t>Completely secure, online, </a:t>
            </a:r>
            <a:r>
              <a:rPr lang="en-US" sz="2400" i="1" dirty="0" smtClean="0"/>
              <a:t>standardized </a:t>
            </a:r>
            <a:r>
              <a:rPr lang="en-US" sz="2400" i="1" dirty="0"/>
              <a:t>records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All awards of the Students in a single, online NAD account ; </a:t>
            </a:r>
            <a:r>
              <a:rPr lang="en-US" sz="2400" i="1" dirty="0" smtClean="0"/>
              <a:t>Complete Life Cycle of Student’s Academic Progression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Online verification of all awards with the consent of the student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End to the menace of fake &amp; forged certificates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Trusted Credible Certificates, No intermediation, Faster Jobs / Loan processing </a:t>
            </a:r>
          </a:p>
        </p:txBody>
      </p:sp>
    </p:spTree>
    <p:extLst>
      <p:ext uri="{BB962C8B-B14F-4D97-AF65-F5344CB8AC3E}">
        <p14:creationId xmlns:p14="http://schemas.microsoft.com/office/powerpoint/2010/main" val="26002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89723"/>
            <a:ext cx="9144000" cy="1144556"/>
          </a:xfrm>
        </p:spPr>
        <p:txBody>
          <a:bodyPr/>
          <a:lstStyle/>
          <a:p>
            <a:r>
              <a:rPr lang="en-US" dirty="0" smtClean="0"/>
              <a:t>Academic Institutions – Champions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676400"/>
            <a:ext cx="107442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 smtClean="0"/>
              <a:t>Join NAD – Choose Depository, Sign Agreement, Create Nodal Cell</a:t>
            </a:r>
          </a:p>
          <a:p>
            <a:r>
              <a:rPr lang="en-US" sz="3600" b="1" dirty="0" smtClean="0"/>
              <a:t>Training &amp; Handholding</a:t>
            </a:r>
          </a:p>
          <a:p>
            <a:r>
              <a:rPr lang="en-US" sz="3600" b="1" dirty="0" smtClean="0"/>
              <a:t>Prepare Data for lodgment as per NAD Data Format</a:t>
            </a:r>
          </a:p>
          <a:p>
            <a:pPr lvl="1"/>
            <a:r>
              <a:rPr lang="en-US" sz="3200" dirty="0" smtClean="0"/>
              <a:t>Metadata of courses conducted</a:t>
            </a:r>
            <a:r>
              <a:rPr lang="en-US" sz="3200" dirty="0"/>
              <a:t>, certificate templates, colleges affiliated, exam schedules</a:t>
            </a:r>
          </a:p>
          <a:p>
            <a:pPr lvl="1"/>
            <a:r>
              <a:rPr lang="en-US" sz="3200" dirty="0" smtClean="0"/>
              <a:t>XML Data with student identity</a:t>
            </a:r>
          </a:p>
          <a:p>
            <a:pPr lvl="1"/>
            <a:r>
              <a:rPr lang="en-US" sz="3200" dirty="0" smtClean="0"/>
              <a:t>Validated with Data Validation Utility (XSD)</a:t>
            </a:r>
          </a:p>
          <a:p>
            <a:pPr lvl="1"/>
            <a:r>
              <a:rPr lang="en-US" sz="3200" dirty="0" smtClean="0"/>
              <a:t>Digital Signatures</a:t>
            </a:r>
          </a:p>
          <a:p>
            <a:pPr lvl="1"/>
            <a:r>
              <a:rPr lang="en-US" sz="3200" dirty="0" smtClean="0"/>
              <a:t>Certificate Template prepared by Depository OR digitally signed Certificate Image Files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500" b="1" dirty="0" smtClean="0"/>
              <a:t>Data Lodgment with Maker &amp; Checker review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500" b="1" dirty="0" smtClean="0"/>
              <a:t>Lodge any award modification / cancellation, View Reports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500" b="1" dirty="0" smtClean="0"/>
              <a:t>Update Student Identity against an award (if not seeded initially)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500" b="1" dirty="0" smtClean="0"/>
              <a:t>Resolve Grievances (if any)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https://nad.ndml.in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https://nad.gov.in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</a:t>
            </a:r>
            <a:r>
              <a:rPr lang="en-US" sz="3200" dirty="0" smtClean="0"/>
              <a:t>Thank You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189723"/>
            <a:ext cx="10515601" cy="1144556"/>
          </a:xfrm>
        </p:spPr>
        <p:txBody>
          <a:bodyPr/>
          <a:lstStyle/>
          <a:p>
            <a:r>
              <a:rPr lang="en-IN" dirty="0" smtClean="0"/>
              <a:t>Academic Institutions Participating in NDML NAD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676400"/>
            <a:ext cx="11125200" cy="4267200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latin typeface="Baskerville Old Face" panose="02020602080505020303" pitchFamily="18" charset="0"/>
                <a:hlinkClick r:id="rId2" action="ppaction://hlinksldjump"/>
              </a:rPr>
              <a:t>Central Universities (27)</a:t>
            </a:r>
            <a:endParaRPr lang="en-IN" dirty="0" smtClean="0">
              <a:latin typeface="Baskerville Old Face" panose="02020602080505020303" pitchFamily="18" charset="0"/>
            </a:endParaRPr>
          </a:p>
          <a:p>
            <a:r>
              <a:rPr lang="en-IN" dirty="0" smtClean="0">
                <a:latin typeface="Baskerville Old Face" panose="02020602080505020303" pitchFamily="18" charset="0"/>
                <a:hlinkClick r:id="rId3" action="ppaction://hlinksldjump"/>
              </a:rPr>
              <a:t>State Universities (28)</a:t>
            </a:r>
            <a:endParaRPr lang="en-IN" dirty="0" smtClean="0">
              <a:latin typeface="Baskerville Old Face" panose="02020602080505020303" pitchFamily="18" charset="0"/>
            </a:endParaRPr>
          </a:p>
          <a:p>
            <a:r>
              <a:rPr lang="en-IN" dirty="0" smtClean="0">
                <a:latin typeface="Baskerville Old Face" panose="02020602080505020303" pitchFamily="18" charset="0"/>
                <a:hlinkClick r:id="rId4" action="ppaction://hlinksldjump"/>
              </a:rPr>
              <a:t>Private Universities (11)</a:t>
            </a:r>
            <a:endParaRPr lang="en-IN" dirty="0" smtClean="0">
              <a:latin typeface="Baskerville Old Face" panose="02020602080505020303" pitchFamily="18" charset="0"/>
            </a:endParaRPr>
          </a:p>
          <a:p>
            <a:r>
              <a:rPr lang="en-IN" dirty="0" smtClean="0">
                <a:latin typeface="Baskerville Old Face" panose="02020602080505020303" pitchFamily="18" charset="0"/>
                <a:hlinkClick r:id="rId5" action="ppaction://hlinksldjump"/>
              </a:rPr>
              <a:t>Deemed to be Universities (15)</a:t>
            </a:r>
            <a:endParaRPr lang="en-IN" dirty="0" smtClean="0">
              <a:latin typeface="Baskerville Old Face" panose="02020602080505020303" pitchFamily="18" charset="0"/>
            </a:endParaRPr>
          </a:p>
          <a:p>
            <a:r>
              <a:rPr lang="en-IN" dirty="0" smtClean="0">
                <a:latin typeface="Baskerville Old Face" panose="02020602080505020303" pitchFamily="18" charset="0"/>
                <a:hlinkClick r:id="rId6" action="ppaction://hlinksldjump"/>
              </a:rPr>
              <a:t>Institutions of National Importance – INI (10)</a:t>
            </a:r>
            <a:endParaRPr lang="en-IN" dirty="0" smtClean="0">
              <a:latin typeface="Baskerville Old Face" panose="02020602080505020303" pitchFamily="18" charset="0"/>
            </a:endParaRPr>
          </a:p>
          <a:p>
            <a:r>
              <a:rPr lang="en-IN" dirty="0">
                <a:latin typeface="Baskerville Old Face" panose="02020602080505020303" pitchFamily="18" charset="0"/>
                <a:hlinkClick r:id="rId6" action="ppaction://hlinksldjump"/>
              </a:rPr>
              <a:t>Institutions Under Ministries &amp; Other Higher Education Institutes (3</a:t>
            </a:r>
            <a:r>
              <a:rPr lang="en-IN" dirty="0" smtClean="0">
                <a:latin typeface="Baskerville Old Face" panose="02020602080505020303" pitchFamily="18" charset="0"/>
                <a:hlinkClick r:id="rId6" action="ppaction://hlinksldjump"/>
              </a:rPr>
              <a:t>)</a:t>
            </a:r>
            <a:endParaRPr lang="en-IN" dirty="0" smtClean="0">
              <a:latin typeface="Baskerville Old Face" panose="02020602080505020303" pitchFamily="18" charset="0"/>
            </a:endParaRPr>
          </a:p>
          <a:p>
            <a:r>
              <a:rPr lang="en-IN" dirty="0" smtClean="0">
                <a:latin typeface="Baskerville Old Face" panose="02020602080505020303" pitchFamily="18" charset="0"/>
                <a:hlinkClick r:id="rId7" action="ppaction://hlinksldjump"/>
              </a:rPr>
              <a:t>School &amp; Technical Boards (10)</a:t>
            </a:r>
            <a:endParaRPr lang="en-IN" dirty="0" smtClean="0">
              <a:latin typeface="Baskerville Old Face" panose="02020602080505020303" pitchFamily="18" charset="0"/>
            </a:endParaRPr>
          </a:p>
          <a:p>
            <a:r>
              <a:rPr lang="en-IN" dirty="0" smtClean="0">
                <a:latin typeface="Baskerville Old Face" panose="02020602080505020303" pitchFamily="18" charset="0"/>
                <a:hlinkClick r:id="rId8" action="ppaction://hlinksldjump"/>
              </a:rPr>
              <a:t>Region &amp; State Wise List</a:t>
            </a:r>
            <a:endParaRPr lang="en-IN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IN" dirty="0" smtClean="0">
              <a:latin typeface="Baskerville Old Face" panose="02020602080505020303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22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50000"/>
              </a:schemeClr>
              <a:schemeClr val="bg2">
                <a:tint val="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483" y="-572278"/>
            <a:ext cx="9144000" cy="1144556"/>
          </a:xfrm>
        </p:spPr>
        <p:txBody>
          <a:bodyPr/>
          <a:lstStyle/>
          <a:p>
            <a:r>
              <a:rPr lang="en-IN" dirty="0">
                <a:latin typeface="Baskerville Old Face" panose="02020602080505020303" pitchFamily="18" charset="0"/>
              </a:rPr>
              <a:t>Central Universities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64919"/>
              </p:ext>
            </p:extLst>
          </p:nvPr>
        </p:nvGraphicFramePr>
        <p:xfrm>
          <a:off x="-9094" y="885579"/>
          <a:ext cx="6018212" cy="2225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22412"/>
                <a:gridCol w="4495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North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Delhi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Jamia Millia Islamia, New Delhi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Haryana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Central University Of Haryana, </a:t>
                      </a:r>
                      <a:r>
                        <a:rPr lang="en-IN" sz="1600" dirty="0" err="1" smtClean="0"/>
                        <a:t>Pali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IN" sz="1600" dirty="0" smtClean="0"/>
                        <a:t>Jammu &amp; Kashmir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Central University Of Jammu, Jammu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Central University Of Kashmir, Srinagar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Uttar Pradesh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Babasaheb Bhimrao Ambedkar University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63081"/>
              </p:ext>
            </p:extLst>
          </p:nvPr>
        </p:nvGraphicFramePr>
        <p:xfrm>
          <a:off x="6040507" y="838200"/>
          <a:ext cx="6170614" cy="4511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7402"/>
                <a:gridCol w="4113212"/>
              </a:tblGrid>
              <a:tr h="25908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East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Arunachal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Rajiv Gandhi University, </a:t>
                      </a:r>
                      <a:r>
                        <a:rPr lang="en-IN" sz="1600" dirty="0" err="1" smtClean="0"/>
                        <a:t>Itanagar</a:t>
                      </a:r>
                      <a:endParaRPr lang="en-IN" sz="1600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Assam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Assam University, </a:t>
                      </a:r>
                      <a:r>
                        <a:rPr lang="en-IN" sz="1600" dirty="0" err="1" smtClean="0"/>
                        <a:t>Silchar</a:t>
                      </a:r>
                      <a:endParaRPr lang="en-IN" sz="1600" dirty="0" smtClean="0"/>
                    </a:p>
                    <a:p>
                      <a:r>
                        <a:rPr lang="en-IN" sz="1600" dirty="0" err="1" smtClean="0"/>
                        <a:t>Tezpur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Universty</a:t>
                      </a:r>
                      <a:r>
                        <a:rPr lang="en-IN" sz="1600" dirty="0" smtClean="0"/>
                        <a:t>, </a:t>
                      </a:r>
                      <a:r>
                        <a:rPr lang="en-IN" sz="1600" dirty="0" err="1" smtClean="0"/>
                        <a:t>Tezpur</a:t>
                      </a:r>
                      <a:endParaRPr lang="en-IN" sz="1600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Bihar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Central University Of South Bihar, Patna</a:t>
                      </a:r>
                    </a:p>
                    <a:p>
                      <a:r>
                        <a:rPr lang="sv-SE" sz="1600" dirty="0" smtClean="0"/>
                        <a:t>Mahatma Gandhi Central University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Chhattisgarh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Guru </a:t>
                      </a:r>
                      <a:r>
                        <a:rPr lang="en-IN" sz="1600" dirty="0" err="1" smtClean="0"/>
                        <a:t>Ghasidas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Vishwavidyalaya</a:t>
                      </a:r>
                      <a:r>
                        <a:rPr lang="en-IN" sz="1600" dirty="0" smtClean="0"/>
                        <a:t>, </a:t>
                      </a:r>
                      <a:r>
                        <a:rPr lang="en-IN" sz="1600" dirty="0" err="1" smtClean="0"/>
                        <a:t>Bilaspur</a:t>
                      </a:r>
                      <a:r>
                        <a:rPr lang="en-IN" sz="1600" dirty="0" smtClean="0"/>
                        <a:t> 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Jharkhand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Central University Of Jharkhand, Ranchi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Manipur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Manipur University, </a:t>
                      </a:r>
                      <a:r>
                        <a:rPr lang="en-IN" sz="1600" dirty="0" err="1" smtClean="0"/>
                        <a:t>Imphal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Meghalaya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North Eastern Hill University, </a:t>
                      </a:r>
                      <a:r>
                        <a:rPr lang="en-IN" sz="1600" dirty="0" err="1" smtClean="0"/>
                        <a:t>Shillong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Mizoram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Mizoram University, Aizawl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Odisha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Central University Of Orissa, </a:t>
                      </a:r>
                      <a:r>
                        <a:rPr lang="en-IN" sz="1600" dirty="0" err="1" smtClean="0"/>
                        <a:t>Koraput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Tripura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Tripura University, </a:t>
                      </a:r>
                      <a:r>
                        <a:rPr lang="en-IN" sz="1600" dirty="0" err="1" smtClean="0"/>
                        <a:t>Agartala</a:t>
                      </a:r>
                      <a:r>
                        <a:rPr lang="en-IN" sz="1600" dirty="0" smtClean="0"/>
                        <a:t> 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West Bengal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Visva-Bharati</a:t>
                      </a:r>
                      <a:r>
                        <a:rPr lang="en-IN" sz="1600" dirty="0" smtClean="0"/>
                        <a:t>, </a:t>
                      </a:r>
                      <a:r>
                        <a:rPr lang="en-IN" sz="1600" dirty="0" err="1" smtClean="0"/>
                        <a:t>Bolpur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44176"/>
              </p:ext>
            </p:extLst>
          </p:nvPr>
        </p:nvGraphicFramePr>
        <p:xfrm>
          <a:off x="-1588" y="3124200"/>
          <a:ext cx="6018210" cy="2225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00115"/>
                <a:gridCol w="451809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South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Andhra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University Of Hyderabad, Hyderabad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Karnataka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Central University Of Karnataka, </a:t>
                      </a:r>
                      <a:r>
                        <a:rPr lang="en-IN" sz="1600" dirty="0" err="1" smtClean="0"/>
                        <a:t>Kadaganchi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Puducherry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Pondicherry </a:t>
                      </a:r>
                      <a:r>
                        <a:rPr lang="en-IN" sz="1600" dirty="0" err="1" smtClean="0"/>
                        <a:t>Univeristy</a:t>
                      </a:r>
                      <a:r>
                        <a:rPr lang="en-IN" sz="1600" dirty="0" smtClean="0"/>
                        <a:t>, Puducherry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Tamil Nadu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Central University Of </a:t>
                      </a:r>
                      <a:r>
                        <a:rPr lang="en-IN" sz="1600" dirty="0" err="1" smtClean="0"/>
                        <a:t>Tamilnadu</a:t>
                      </a:r>
                      <a:r>
                        <a:rPr lang="en-IN" sz="1600" dirty="0" smtClean="0"/>
                        <a:t>, </a:t>
                      </a:r>
                      <a:r>
                        <a:rPr lang="en-IN" sz="1600" dirty="0" err="1" smtClean="0"/>
                        <a:t>Thiruvarur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Telangana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The English And Foreign Languages University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60712"/>
              </p:ext>
            </p:extLst>
          </p:nvPr>
        </p:nvGraphicFramePr>
        <p:xfrm>
          <a:off x="-9095" y="5349240"/>
          <a:ext cx="12197919" cy="1584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8266"/>
                <a:gridCol w="858965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West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Gujarat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Central University Of Gujarat, Gandhinagar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Madhya Pradesh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Dr.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Harisingh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Gour</a:t>
                      </a:r>
                      <a:r>
                        <a:rPr lang="en-IN" sz="1600" dirty="0" smtClean="0"/>
                        <a:t> University, Sagar</a:t>
                      </a:r>
                      <a:endParaRPr lang="en-IN" sz="16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Maharashtra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Mahatma Gandhi </a:t>
                      </a:r>
                      <a:r>
                        <a:rPr lang="en-IN" sz="1600" dirty="0" err="1" smtClean="0"/>
                        <a:t>Antarrashtriya</a:t>
                      </a:r>
                      <a:r>
                        <a:rPr lang="en-IN" sz="1600" dirty="0" smtClean="0"/>
                        <a:t> Hindi </a:t>
                      </a:r>
                      <a:r>
                        <a:rPr lang="en-IN" sz="1600" dirty="0" err="1" smtClean="0"/>
                        <a:t>Vishwavidyalaya</a:t>
                      </a:r>
                      <a:r>
                        <a:rPr lang="en-IN" sz="1600" dirty="0" smtClean="0"/>
                        <a:t>, </a:t>
                      </a:r>
                      <a:r>
                        <a:rPr lang="en-IN" sz="1600" dirty="0" err="1" smtClean="0"/>
                        <a:t>Wardha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7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483" y="-572278"/>
            <a:ext cx="9144000" cy="1144556"/>
          </a:xfrm>
        </p:spPr>
        <p:txBody>
          <a:bodyPr/>
          <a:lstStyle/>
          <a:p>
            <a:r>
              <a:rPr lang="en-IN" dirty="0" smtClean="0">
                <a:latin typeface="Baskerville Old Face" panose="02020602080505020303" pitchFamily="18" charset="0"/>
              </a:rPr>
              <a:t>State </a:t>
            </a:r>
            <a:r>
              <a:rPr lang="en-IN" dirty="0">
                <a:latin typeface="Baskerville Old Face" panose="02020602080505020303" pitchFamily="18" charset="0"/>
              </a:rPr>
              <a:t>Universities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03437"/>
              </p:ext>
            </p:extLst>
          </p:nvPr>
        </p:nvGraphicFramePr>
        <p:xfrm>
          <a:off x="-9094" y="885579"/>
          <a:ext cx="6018212" cy="25891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22412"/>
                <a:gridCol w="4495800"/>
              </a:tblGrid>
              <a:tr h="455439">
                <a:tc gridSpan="2">
                  <a:txBody>
                    <a:bodyPr/>
                    <a:lstStyle/>
                    <a:p>
                      <a:pPr algn="ctr"/>
                      <a:r>
                        <a:rPr lang="en-IN" sz="1700" dirty="0" smtClean="0"/>
                        <a:t>North</a:t>
                      </a:r>
                      <a:endParaRPr lang="en-IN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385034"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Himachal Pradesh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700" dirty="0" err="1" smtClean="0"/>
                        <a:t>Dr.</a:t>
                      </a:r>
                      <a:r>
                        <a:rPr lang="en-IN" sz="1700" dirty="0" smtClean="0"/>
                        <a:t> </a:t>
                      </a:r>
                      <a:r>
                        <a:rPr lang="en-IN" sz="1700" dirty="0" err="1" smtClean="0"/>
                        <a:t>Yashwant</a:t>
                      </a:r>
                      <a:r>
                        <a:rPr lang="en-IN" sz="1700" dirty="0" smtClean="0"/>
                        <a:t> Singh </a:t>
                      </a:r>
                      <a:r>
                        <a:rPr lang="en-IN" sz="1700" dirty="0" err="1" smtClean="0"/>
                        <a:t>Parmar</a:t>
                      </a:r>
                      <a:r>
                        <a:rPr lang="en-IN" sz="1700" dirty="0" smtClean="0"/>
                        <a:t> University Of Horticulture &amp; Forestry, </a:t>
                      </a:r>
                      <a:r>
                        <a:rPr lang="en-IN" sz="1700" dirty="0" err="1" smtClean="0"/>
                        <a:t>Solan</a:t>
                      </a:r>
                      <a:endParaRPr lang="en-IN" sz="1700" dirty="0" smtClean="0"/>
                    </a:p>
                    <a:p>
                      <a:r>
                        <a:rPr lang="en-IN" sz="1700" dirty="0" smtClean="0"/>
                        <a:t>Himachal Pradesh Technical University, </a:t>
                      </a:r>
                      <a:r>
                        <a:rPr lang="en-IN" sz="1700" dirty="0" err="1" smtClean="0"/>
                        <a:t>Hamirpur</a:t>
                      </a:r>
                      <a:endParaRPr lang="en-IN" sz="1700" dirty="0"/>
                    </a:p>
                  </a:txBody>
                  <a:tcPr/>
                </a:tc>
              </a:tr>
              <a:tr h="748667"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Uttar Pradesh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700" dirty="0" err="1" smtClean="0"/>
                        <a:t>Chhatrapati</a:t>
                      </a:r>
                      <a:r>
                        <a:rPr lang="en-IN" sz="1700" dirty="0" smtClean="0"/>
                        <a:t> </a:t>
                      </a:r>
                      <a:r>
                        <a:rPr lang="en-IN" sz="1700" dirty="0" err="1" smtClean="0"/>
                        <a:t>Shahuji</a:t>
                      </a:r>
                      <a:r>
                        <a:rPr lang="en-IN" sz="1700" dirty="0" smtClean="0"/>
                        <a:t> </a:t>
                      </a:r>
                      <a:r>
                        <a:rPr lang="en-IN" sz="1700" dirty="0" err="1" smtClean="0"/>
                        <a:t>Maharaj</a:t>
                      </a:r>
                      <a:r>
                        <a:rPr lang="en-IN" sz="1700" dirty="0" smtClean="0"/>
                        <a:t> University, Kanpur</a:t>
                      </a:r>
                    </a:p>
                    <a:p>
                      <a:r>
                        <a:rPr lang="en-IN" sz="1700" dirty="0" smtClean="0"/>
                        <a:t>Sharda University, Noida</a:t>
                      </a:r>
                      <a:endParaRPr lang="en-IN" sz="17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12310"/>
              </p:ext>
            </p:extLst>
          </p:nvPr>
        </p:nvGraphicFramePr>
        <p:xfrm>
          <a:off x="6040507" y="838200"/>
          <a:ext cx="6170614" cy="23584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7402"/>
                <a:gridCol w="4113212"/>
              </a:tblGrid>
              <a:tr h="25908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East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Assam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Assam Agricultural University, Jorhat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Chhattisgarh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Indira Gandhi </a:t>
                      </a:r>
                      <a:r>
                        <a:rPr lang="en-IN" sz="1600" dirty="0" err="1" smtClean="0"/>
                        <a:t>Krishi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Vishwavidyalaya</a:t>
                      </a:r>
                      <a:r>
                        <a:rPr lang="en-IN" sz="1600" dirty="0" smtClean="0"/>
                        <a:t>, Raipur</a:t>
                      </a:r>
                    </a:p>
                    <a:p>
                      <a:r>
                        <a:rPr lang="en-IN" sz="1600" dirty="0" smtClean="0"/>
                        <a:t>Pt. </a:t>
                      </a:r>
                      <a:r>
                        <a:rPr lang="en-IN" sz="1600" dirty="0" err="1" smtClean="0"/>
                        <a:t>Ravishankar</a:t>
                      </a:r>
                      <a:r>
                        <a:rPr lang="en-IN" sz="1600" dirty="0" smtClean="0"/>
                        <a:t> Shukla University, Raipur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Jharkhand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Sido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Kanhu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Murmu</a:t>
                      </a:r>
                      <a:r>
                        <a:rPr lang="en-IN" sz="1600" dirty="0" smtClean="0"/>
                        <a:t> University, </a:t>
                      </a:r>
                      <a:r>
                        <a:rPr lang="en-IN" sz="1600" dirty="0" err="1" smtClean="0"/>
                        <a:t>Dighi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Odisha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National Law University Odisha, Cuttack</a:t>
                      </a:r>
                      <a:endParaRPr lang="en-IN" sz="1600" dirty="0"/>
                    </a:p>
                  </a:txBody>
                  <a:tcPr/>
                </a:tc>
              </a:tr>
              <a:tr h="25042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West Bengal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Vidyasagar</a:t>
                      </a:r>
                      <a:r>
                        <a:rPr lang="en-IN" sz="1600" dirty="0" smtClean="0"/>
                        <a:t> University, </a:t>
                      </a:r>
                      <a:r>
                        <a:rPr lang="en-IN" sz="1600" dirty="0" err="1" smtClean="0"/>
                        <a:t>Midnapore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36078"/>
              </p:ext>
            </p:extLst>
          </p:nvPr>
        </p:nvGraphicFramePr>
        <p:xfrm>
          <a:off x="-29662" y="3474720"/>
          <a:ext cx="6018210" cy="3383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00115"/>
                <a:gridCol w="4518095"/>
              </a:tblGrid>
              <a:tr h="133739">
                <a:tc gridSpan="2">
                  <a:txBody>
                    <a:bodyPr/>
                    <a:lstStyle/>
                    <a:p>
                      <a:pPr algn="ctr"/>
                      <a:r>
                        <a:rPr lang="en-IN" sz="1700" dirty="0" smtClean="0"/>
                        <a:t>South</a:t>
                      </a:r>
                      <a:endParaRPr lang="en-IN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700" dirty="0" smtClean="0"/>
                        <a:t>Tamil Nadu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700" dirty="0" err="1" smtClean="0"/>
                        <a:t>Alagappa</a:t>
                      </a:r>
                      <a:r>
                        <a:rPr lang="en-IN" sz="1700" dirty="0" smtClean="0"/>
                        <a:t> University, </a:t>
                      </a:r>
                      <a:r>
                        <a:rPr lang="en-IN" sz="1700" dirty="0" err="1" smtClean="0"/>
                        <a:t>Karaikudi</a:t>
                      </a:r>
                      <a:r>
                        <a:rPr lang="en-IN" sz="1700" dirty="0" smtClean="0"/>
                        <a:t> </a:t>
                      </a:r>
                    </a:p>
                    <a:p>
                      <a:r>
                        <a:rPr lang="en-IN" sz="1700" dirty="0" err="1" smtClean="0"/>
                        <a:t>Annamalai</a:t>
                      </a:r>
                      <a:r>
                        <a:rPr lang="en-IN" sz="1700" dirty="0" smtClean="0"/>
                        <a:t> University, </a:t>
                      </a:r>
                      <a:r>
                        <a:rPr lang="en-IN" sz="1700" dirty="0" err="1" smtClean="0"/>
                        <a:t>Karaikudi</a:t>
                      </a:r>
                      <a:r>
                        <a:rPr lang="en-IN" sz="1700" dirty="0" smtClean="0"/>
                        <a:t> </a:t>
                      </a:r>
                    </a:p>
                    <a:p>
                      <a:r>
                        <a:rPr lang="en-IN" sz="1700" dirty="0" smtClean="0"/>
                        <a:t>Tamil Nadu Open University, Chennai </a:t>
                      </a:r>
                    </a:p>
                    <a:p>
                      <a:r>
                        <a:rPr lang="en-IN" sz="1700" dirty="0" smtClean="0"/>
                        <a:t>Tamil Nadu Teacher Education University, Chennai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700" dirty="0" smtClean="0"/>
                        <a:t>Andhra Pradesh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700" dirty="0" smtClean="0"/>
                        <a:t>Mahatma Gandhi University, Nalgonda</a:t>
                      </a:r>
                    </a:p>
                    <a:p>
                      <a:r>
                        <a:rPr lang="en-IN" sz="1700" dirty="0" err="1" smtClean="0"/>
                        <a:t>Rayalaseema</a:t>
                      </a:r>
                      <a:r>
                        <a:rPr lang="en-IN" sz="1700" dirty="0" smtClean="0"/>
                        <a:t> University, Kurnool</a:t>
                      </a:r>
                    </a:p>
                    <a:p>
                      <a:r>
                        <a:rPr lang="en-IN" sz="1700" dirty="0" smtClean="0"/>
                        <a:t>Sri </a:t>
                      </a:r>
                      <a:r>
                        <a:rPr lang="en-IN" sz="1700" dirty="0" err="1" smtClean="0"/>
                        <a:t>Padmavathi</a:t>
                      </a:r>
                      <a:r>
                        <a:rPr lang="en-IN" sz="1700" dirty="0" smtClean="0"/>
                        <a:t> </a:t>
                      </a:r>
                      <a:r>
                        <a:rPr lang="en-IN" sz="1700" dirty="0" err="1" smtClean="0"/>
                        <a:t>Mahila</a:t>
                      </a:r>
                      <a:r>
                        <a:rPr lang="en-IN" sz="1700" dirty="0" smtClean="0"/>
                        <a:t> </a:t>
                      </a:r>
                      <a:r>
                        <a:rPr lang="en-IN" sz="1700" dirty="0" err="1" smtClean="0"/>
                        <a:t>Visva</a:t>
                      </a:r>
                      <a:r>
                        <a:rPr lang="en-IN" sz="1700" dirty="0" smtClean="0"/>
                        <a:t> </a:t>
                      </a:r>
                      <a:r>
                        <a:rPr lang="en-IN" sz="1700" dirty="0" err="1" smtClean="0"/>
                        <a:t>Vidyalayam</a:t>
                      </a:r>
                      <a:r>
                        <a:rPr lang="en-IN" sz="1700" dirty="0" smtClean="0"/>
                        <a:t>, </a:t>
                      </a:r>
                      <a:r>
                        <a:rPr lang="en-IN" sz="1700" dirty="0" err="1" smtClean="0"/>
                        <a:t>Tirupati</a:t>
                      </a:r>
                      <a:r>
                        <a:rPr lang="en-IN" sz="1700" dirty="0" smtClean="0"/>
                        <a:t> </a:t>
                      </a:r>
                    </a:p>
                    <a:p>
                      <a:r>
                        <a:rPr lang="en-IN" sz="1700" dirty="0" smtClean="0"/>
                        <a:t>Sri </a:t>
                      </a:r>
                      <a:r>
                        <a:rPr lang="en-IN" sz="1700" dirty="0" err="1" smtClean="0"/>
                        <a:t>Venkateswara</a:t>
                      </a:r>
                      <a:r>
                        <a:rPr lang="en-IN" sz="1700" dirty="0" smtClean="0"/>
                        <a:t> University, </a:t>
                      </a:r>
                      <a:r>
                        <a:rPr lang="en-IN" sz="1700" dirty="0" err="1" smtClean="0"/>
                        <a:t>Tirupati</a:t>
                      </a:r>
                      <a:endParaRPr lang="en-IN" sz="1700" dirty="0" smtClean="0"/>
                    </a:p>
                    <a:p>
                      <a:r>
                        <a:rPr lang="en-IN" sz="1700" dirty="0" smtClean="0"/>
                        <a:t>Sri </a:t>
                      </a:r>
                      <a:r>
                        <a:rPr lang="en-IN" sz="1700" dirty="0" err="1" smtClean="0"/>
                        <a:t>Venkateswara</a:t>
                      </a:r>
                      <a:r>
                        <a:rPr lang="en-IN" sz="1700" dirty="0" smtClean="0"/>
                        <a:t> </a:t>
                      </a:r>
                      <a:r>
                        <a:rPr lang="en-IN" sz="1700" dirty="0" err="1" smtClean="0"/>
                        <a:t>Vetenary</a:t>
                      </a:r>
                      <a:r>
                        <a:rPr lang="en-IN" sz="1700" dirty="0" smtClean="0"/>
                        <a:t> University, </a:t>
                      </a:r>
                      <a:r>
                        <a:rPr lang="en-IN" sz="1700" dirty="0" err="1" smtClean="0"/>
                        <a:t>Tirupati</a:t>
                      </a:r>
                      <a:endParaRPr lang="en-IN" sz="17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39894"/>
              </p:ext>
            </p:extLst>
          </p:nvPr>
        </p:nvGraphicFramePr>
        <p:xfrm>
          <a:off x="6018212" y="3200400"/>
          <a:ext cx="6179528" cy="3662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03030"/>
                <a:gridCol w="4776498"/>
              </a:tblGrid>
              <a:tr h="118471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West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Gujarat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Indian Institute Of Teacher Education,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Maharashtra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North Maharashtra University, </a:t>
                      </a:r>
                      <a:r>
                        <a:rPr lang="en-IN" dirty="0" err="1" smtClean="0"/>
                        <a:t>Jalgaon</a:t>
                      </a:r>
                      <a:endParaRPr lang="en-IN" dirty="0" smtClean="0"/>
                    </a:p>
                    <a:p>
                      <a:r>
                        <a:rPr lang="en-IN" dirty="0" err="1" smtClean="0"/>
                        <a:t>Rashtrasant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Tukadoji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Maharaj</a:t>
                      </a:r>
                      <a:r>
                        <a:rPr lang="en-IN" dirty="0" smtClean="0"/>
                        <a:t> Nagpur University,</a:t>
                      </a:r>
                      <a:r>
                        <a:rPr lang="en-IN" baseline="0" dirty="0" smtClean="0"/>
                        <a:t> Nagpur</a:t>
                      </a:r>
                    </a:p>
                    <a:p>
                      <a:r>
                        <a:rPr lang="en-IN" dirty="0" smtClean="0"/>
                        <a:t>University Of Mumbai, Mumbai</a:t>
                      </a:r>
                    </a:p>
                    <a:p>
                      <a:r>
                        <a:rPr lang="en-IN" dirty="0" err="1" smtClean="0"/>
                        <a:t>Yashwantrao</a:t>
                      </a:r>
                      <a:r>
                        <a:rPr lang="en-IN" dirty="0" smtClean="0"/>
                        <a:t> Chavan Maharashtra Open University, Nasik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Rajasthan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Jai </a:t>
                      </a:r>
                      <a:r>
                        <a:rPr lang="en-IN" dirty="0" err="1" smtClean="0"/>
                        <a:t>Narain</a:t>
                      </a:r>
                      <a:r>
                        <a:rPr lang="en-IN" dirty="0" smtClean="0"/>
                        <a:t> Vyas University, Jodhpur</a:t>
                      </a:r>
                    </a:p>
                    <a:p>
                      <a:r>
                        <a:rPr lang="en-IN" dirty="0" err="1" smtClean="0"/>
                        <a:t>Mohanlal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Sukhadia</a:t>
                      </a:r>
                      <a:r>
                        <a:rPr lang="en-IN" dirty="0" smtClean="0"/>
                        <a:t> University, Udaipur</a:t>
                      </a:r>
                    </a:p>
                    <a:p>
                      <a:r>
                        <a:rPr lang="en-IN" dirty="0" smtClean="0"/>
                        <a:t>University Of Rajasthan, Jaipur</a:t>
                      </a:r>
                    </a:p>
                    <a:p>
                      <a:r>
                        <a:rPr lang="en-IN" dirty="0" err="1" smtClean="0"/>
                        <a:t>Maharshi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Dayanand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Saraswati</a:t>
                      </a:r>
                      <a:r>
                        <a:rPr lang="en-IN" dirty="0" smtClean="0"/>
                        <a:t> University, Ajmer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5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4556"/>
          </a:xfrm>
        </p:spPr>
        <p:txBody>
          <a:bodyPr/>
          <a:lstStyle/>
          <a:p>
            <a:r>
              <a:rPr lang="en-IN" dirty="0" smtClean="0"/>
              <a:t>Private Universities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610355"/>
              </p:ext>
            </p:extLst>
          </p:nvPr>
        </p:nvGraphicFramePr>
        <p:xfrm>
          <a:off x="-1589" y="1524000"/>
          <a:ext cx="12190413" cy="5334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57601"/>
                <a:gridCol w="8532812"/>
              </a:tblGrid>
              <a:tr h="406878">
                <a:tc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702282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Delhi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Indraprastha</a:t>
                      </a:r>
                      <a:r>
                        <a:rPr lang="en-IN" sz="2000" dirty="0" smtClean="0"/>
                        <a:t> Institute Of Information Technology, Delhi </a:t>
                      </a:r>
                      <a:endParaRPr lang="en-IN" sz="2000" dirty="0"/>
                    </a:p>
                  </a:txBody>
                  <a:tcPr/>
                </a:tc>
              </a:tr>
              <a:tr h="100326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Gujarat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Charotar</a:t>
                      </a:r>
                      <a:r>
                        <a:rPr lang="en-IN" sz="2000" dirty="0" smtClean="0"/>
                        <a:t> University Of Science &amp; Technology,  </a:t>
                      </a:r>
                      <a:r>
                        <a:rPr lang="en-IN" sz="2000" dirty="0" err="1" smtClean="0"/>
                        <a:t>Anand</a:t>
                      </a:r>
                      <a:endParaRPr lang="en-IN" sz="2000" dirty="0" smtClean="0"/>
                    </a:p>
                    <a:p>
                      <a:r>
                        <a:rPr lang="en-IN" sz="2000" dirty="0" err="1" smtClean="0"/>
                        <a:t>Raksha</a:t>
                      </a:r>
                      <a:r>
                        <a:rPr lang="en-IN" sz="2000" dirty="0" smtClean="0"/>
                        <a:t> Shakti University, Ahmedabad</a:t>
                      </a:r>
                      <a:endParaRPr lang="en-IN" sz="2000" dirty="0"/>
                    </a:p>
                  </a:txBody>
                  <a:tcPr/>
                </a:tc>
              </a:tr>
              <a:tr h="100326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Himachal Pradesh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Chitkara</a:t>
                      </a:r>
                      <a:r>
                        <a:rPr lang="en-IN" sz="2000" dirty="0" smtClean="0"/>
                        <a:t> University Himachal, </a:t>
                      </a:r>
                      <a:r>
                        <a:rPr lang="en-IN" sz="2000" dirty="0" err="1" smtClean="0"/>
                        <a:t>Baddi</a:t>
                      </a:r>
                      <a:endParaRPr lang="en-IN" sz="2000" dirty="0" smtClean="0"/>
                    </a:p>
                    <a:p>
                      <a:r>
                        <a:rPr lang="en-IN" sz="2000" dirty="0" err="1" smtClean="0"/>
                        <a:t>Jaypee</a:t>
                      </a:r>
                      <a:r>
                        <a:rPr lang="en-IN" sz="2000" dirty="0" smtClean="0"/>
                        <a:t> University Of Information Technology, </a:t>
                      </a:r>
                      <a:r>
                        <a:rPr lang="en-IN" sz="2000" dirty="0" err="1" smtClean="0"/>
                        <a:t>Solan</a:t>
                      </a:r>
                      <a:endParaRPr lang="en-IN" sz="2000" dirty="0"/>
                    </a:p>
                  </a:txBody>
                  <a:tcPr/>
                </a:tc>
              </a:tr>
              <a:tr h="702282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Madhya Pradesh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Amity University Of Madhya Pradesh, Gwalior</a:t>
                      </a:r>
                    </a:p>
                    <a:p>
                      <a:r>
                        <a:rPr lang="en-IN" sz="2000" dirty="0" smtClean="0"/>
                        <a:t>Peoples University, Bhopal</a:t>
                      </a:r>
                      <a:endParaRPr lang="en-IN" sz="2000" dirty="0"/>
                    </a:p>
                  </a:txBody>
                  <a:tcPr/>
                </a:tc>
              </a:tr>
              <a:tr h="406878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Odisha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Birla Global University, Bhubaneshwar</a:t>
                      </a:r>
                      <a:endParaRPr lang="en-IN" sz="2000" dirty="0"/>
                    </a:p>
                  </a:txBody>
                  <a:tcPr/>
                </a:tc>
              </a:tr>
              <a:tr h="702282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Rajasthan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Singhania</a:t>
                      </a:r>
                      <a:r>
                        <a:rPr lang="en-IN" sz="2000" dirty="0" smtClean="0"/>
                        <a:t> University, Jhunjhunu</a:t>
                      </a:r>
                    </a:p>
                    <a:p>
                      <a:r>
                        <a:rPr lang="en-IN" sz="2000" dirty="0" smtClean="0"/>
                        <a:t>University Of Engineering &amp; Management, Jaipur</a:t>
                      </a:r>
                      <a:endParaRPr lang="en-IN" sz="2000" dirty="0"/>
                    </a:p>
                  </a:txBody>
                  <a:tcPr/>
                </a:tc>
              </a:tr>
              <a:tr h="406878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Sikkim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Sikkim </a:t>
                      </a:r>
                      <a:r>
                        <a:rPr lang="en-IN" sz="2000" dirty="0" err="1" smtClean="0"/>
                        <a:t>Manipal</a:t>
                      </a:r>
                      <a:r>
                        <a:rPr lang="en-IN" sz="2000" dirty="0" smtClean="0"/>
                        <a:t> University, </a:t>
                      </a:r>
                      <a:r>
                        <a:rPr lang="en-IN" sz="2000" dirty="0" err="1" smtClean="0"/>
                        <a:t>Gangtok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2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89723"/>
            <a:ext cx="10439401" cy="1144556"/>
          </a:xfrm>
        </p:spPr>
        <p:txBody>
          <a:bodyPr/>
          <a:lstStyle/>
          <a:p>
            <a:r>
              <a:rPr lang="en-IN" dirty="0"/>
              <a:t>Deemed to be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381953"/>
              </p:ext>
            </p:extLst>
          </p:nvPr>
        </p:nvGraphicFramePr>
        <p:xfrm>
          <a:off x="0" y="1524000"/>
          <a:ext cx="12162338" cy="640392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01920"/>
                <a:gridCol w="9260418"/>
              </a:tblGrid>
              <a:tr h="417596">
                <a:tc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56942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Andhra Pradesh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Rastriya</a:t>
                      </a:r>
                      <a:r>
                        <a:rPr lang="en-IN" sz="2000" dirty="0" smtClean="0"/>
                        <a:t> Sanskrit </a:t>
                      </a:r>
                      <a:r>
                        <a:rPr lang="en-IN" sz="2000" dirty="0" err="1" smtClean="0"/>
                        <a:t>Vidyapeeth</a:t>
                      </a:r>
                      <a:r>
                        <a:rPr lang="en-IN" sz="2000" dirty="0" smtClean="0"/>
                        <a:t>, </a:t>
                      </a:r>
                      <a:r>
                        <a:rPr lang="en-IN" sz="2000" dirty="0" err="1" smtClean="0"/>
                        <a:t>Tirupati</a:t>
                      </a:r>
                      <a:endParaRPr lang="en-IN" sz="2000" dirty="0" smtClean="0"/>
                    </a:p>
                  </a:txBody>
                  <a:tcPr/>
                </a:tc>
              </a:tr>
              <a:tr h="1220035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Delhi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Indian Agricultural Research Institute, Delhi</a:t>
                      </a:r>
                    </a:p>
                    <a:p>
                      <a:r>
                        <a:rPr lang="en-IN" sz="2000" dirty="0" smtClean="0"/>
                        <a:t>Indian Law Institute, Delhi</a:t>
                      </a:r>
                    </a:p>
                    <a:p>
                      <a:r>
                        <a:rPr lang="en-IN" sz="2000" dirty="0" err="1" smtClean="0"/>
                        <a:t>Jamia</a:t>
                      </a:r>
                      <a:r>
                        <a:rPr lang="en-IN" sz="2000" dirty="0" smtClean="0"/>
                        <a:t> </a:t>
                      </a:r>
                      <a:r>
                        <a:rPr lang="en-IN" sz="2000" dirty="0" err="1" smtClean="0"/>
                        <a:t>Hamdard</a:t>
                      </a:r>
                      <a:r>
                        <a:rPr lang="en-IN" sz="2000" dirty="0" smtClean="0"/>
                        <a:t> University, Delhi</a:t>
                      </a:r>
                    </a:p>
                    <a:p>
                      <a:r>
                        <a:rPr lang="en-IN" sz="2000" dirty="0" smtClean="0"/>
                        <a:t>Teri University, Delhi</a:t>
                      </a:r>
                      <a:endParaRPr lang="en-IN" sz="2000" dirty="0"/>
                    </a:p>
                  </a:txBody>
                  <a:tcPr/>
                </a:tc>
              </a:tr>
              <a:tr h="656942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Kerala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Indian Institute Of Space Science And Technology, Thiruvananthapuram</a:t>
                      </a:r>
                      <a:endParaRPr lang="en-IN" sz="2000" dirty="0"/>
                    </a:p>
                  </a:txBody>
                  <a:tcPr/>
                </a:tc>
              </a:tr>
              <a:tr h="720782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Maharashtra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MGM Institute of Health Sciences, </a:t>
                      </a:r>
                      <a:r>
                        <a:rPr lang="en-IN" sz="2000" dirty="0" err="1" smtClean="0"/>
                        <a:t>Navi</a:t>
                      </a:r>
                      <a:r>
                        <a:rPr lang="en-IN" sz="2000" dirty="0" smtClean="0"/>
                        <a:t> Mumbai</a:t>
                      </a:r>
                    </a:p>
                    <a:p>
                      <a:r>
                        <a:rPr lang="en-IN" sz="2000" dirty="0" err="1" smtClean="0"/>
                        <a:t>Narsee</a:t>
                      </a:r>
                      <a:r>
                        <a:rPr lang="en-IN" sz="2000" dirty="0" smtClean="0"/>
                        <a:t> </a:t>
                      </a:r>
                      <a:r>
                        <a:rPr lang="en-IN" sz="2000" dirty="0" err="1" smtClean="0"/>
                        <a:t>Monjee</a:t>
                      </a:r>
                      <a:r>
                        <a:rPr lang="en-IN" sz="2000" dirty="0" smtClean="0"/>
                        <a:t> Institute Of Management Studies, Mumbai</a:t>
                      </a:r>
                      <a:endParaRPr lang="en-IN" sz="2000" dirty="0"/>
                    </a:p>
                  </a:txBody>
                  <a:tcPr/>
                </a:tc>
              </a:tr>
              <a:tr h="1702922"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Tamilnadu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Bharath</a:t>
                      </a:r>
                      <a:r>
                        <a:rPr lang="en-IN" sz="2000" dirty="0" smtClean="0"/>
                        <a:t> Institute Of Higher Education &amp; Research, Chennai</a:t>
                      </a:r>
                    </a:p>
                    <a:p>
                      <a:r>
                        <a:rPr lang="en-IN" sz="2000" dirty="0" smtClean="0"/>
                        <a:t>Hindustan Institute Of Technology And Science, </a:t>
                      </a:r>
                      <a:r>
                        <a:rPr lang="en-IN" sz="2000" dirty="0" err="1" smtClean="0"/>
                        <a:t>Kancheepuram</a:t>
                      </a:r>
                      <a:r>
                        <a:rPr lang="en-IN" sz="2000" dirty="0" smtClean="0"/>
                        <a:t> </a:t>
                      </a:r>
                    </a:p>
                    <a:p>
                      <a:r>
                        <a:rPr lang="en-IN" sz="2000" dirty="0" err="1" smtClean="0"/>
                        <a:t>Meenakshi</a:t>
                      </a:r>
                      <a:r>
                        <a:rPr lang="en-IN" sz="2000" dirty="0" smtClean="0"/>
                        <a:t> Academy Of Higher Education And Research, Chennai</a:t>
                      </a:r>
                    </a:p>
                    <a:p>
                      <a:r>
                        <a:rPr lang="en-IN" sz="2000" dirty="0" err="1" smtClean="0"/>
                        <a:t>Noorul</a:t>
                      </a:r>
                      <a:r>
                        <a:rPr lang="en-IN" sz="2000" dirty="0" smtClean="0"/>
                        <a:t> Islam Centre For Higher Education, </a:t>
                      </a:r>
                      <a:r>
                        <a:rPr lang="en-IN" sz="2000" dirty="0" err="1" smtClean="0"/>
                        <a:t>Nagercoil</a:t>
                      </a:r>
                      <a:endParaRPr lang="en-IN" sz="2000" dirty="0" smtClean="0"/>
                    </a:p>
                    <a:p>
                      <a:r>
                        <a:rPr lang="en-IN" sz="2000" dirty="0" err="1" smtClean="0"/>
                        <a:t>Sathyabama</a:t>
                      </a:r>
                      <a:r>
                        <a:rPr lang="en-IN" sz="2000" dirty="0" smtClean="0"/>
                        <a:t> Institute Of Science &amp; Technology, Chennai</a:t>
                      </a:r>
                    </a:p>
                    <a:p>
                      <a:r>
                        <a:rPr lang="en-IN" sz="2000" dirty="0" smtClean="0"/>
                        <a:t>The </a:t>
                      </a:r>
                      <a:r>
                        <a:rPr lang="en-IN" sz="2000" dirty="0" err="1" smtClean="0"/>
                        <a:t>Gandhigram</a:t>
                      </a:r>
                      <a:r>
                        <a:rPr lang="en-IN" sz="2000" dirty="0" smtClean="0"/>
                        <a:t> Rural Institute, </a:t>
                      </a:r>
                      <a:r>
                        <a:rPr lang="en-IN" sz="2000" dirty="0" err="1" smtClean="0"/>
                        <a:t>Chinnalapatti</a:t>
                      </a:r>
                      <a:endParaRPr lang="en-IN" sz="2000" dirty="0"/>
                    </a:p>
                  </a:txBody>
                  <a:tcPr/>
                </a:tc>
              </a:tr>
              <a:tr h="720782"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Uttarpradesh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Central Deemed University Of Tibetan Studies, Varanasi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2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723"/>
            <a:ext cx="10666413" cy="1144556"/>
          </a:xfrm>
        </p:spPr>
        <p:txBody>
          <a:bodyPr/>
          <a:lstStyle/>
          <a:p>
            <a:r>
              <a:rPr lang="en-IN" dirty="0" smtClean="0"/>
              <a:t>Institutions of National Importance &amp;</a:t>
            </a:r>
            <a:br>
              <a:rPr lang="en-IN" dirty="0" smtClean="0"/>
            </a:br>
            <a:r>
              <a:rPr lang="en-IN" dirty="0" smtClean="0"/>
              <a:t>Other Institutions under Ministries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893833"/>
              </p:ext>
            </p:extLst>
          </p:nvPr>
        </p:nvGraphicFramePr>
        <p:xfrm>
          <a:off x="0" y="1524000"/>
          <a:ext cx="12162338" cy="5334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01920"/>
                <a:gridCol w="9260418"/>
              </a:tblGrid>
              <a:tr h="403960">
                <a:tc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73025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Delhi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NIT, Delhi</a:t>
                      </a:r>
                    </a:p>
                    <a:p>
                      <a:r>
                        <a:rPr lang="en-IN" sz="2000" dirty="0" smtClean="0"/>
                        <a:t>School of Planning &amp; Architecture, Delhi</a:t>
                      </a:r>
                      <a:endParaRPr lang="en-IN" sz="2000" dirty="0"/>
                    </a:p>
                  </a:txBody>
                  <a:tcPr/>
                </a:tc>
              </a:tr>
              <a:tr h="442272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Jharkhand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NIT, Jamshedpur</a:t>
                      </a:r>
                      <a:endParaRPr lang="en-IN" sz="2000" dirty="0"/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Karnataka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NIT, </a:t>
                      </a:r>
                      <a:r>
                        <a:rPr lang="en-IN" sz="2000" dirty="0" err="1" smtClean="0"/>
                        <a:t>Surathkal</a:t>
                      </a:r>
                      <a:r>
                        <a:rPr lang="en-IN" sz="2000" dirty="0" smtClean="0"/>
                        <a:t>, </a:t>
                      </a:r>
                      <a:r>
                        <a:rPr lang="en-IN" sz="2000" dirty="0" err="1" smtClean="0"/>
                        <a:t>Mangaluru</a:t>
                      </a:r>
                      <a:endParaRPr lang="en-IN" sz="2000" dirty="0"/>
                    </a:p>
                  </a:txBody>
                  <a:tcPr/>
                </a:tc>
              </a:tr>
              <a:tr h="73025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Madhya Pradesh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IIT, Indore</a:t>
                      </a:r>
                    </a:p>
                    <a:p>
                      <a:r>
                        <a:rPr lang="en-IN" sz="2000" dirty="0" smtClean="0"/>
                        <a:t>IIM,</a:t>
                      </a:r>
                      <a:r>
                        <a:rPr lang="en-IN" sz="2000" baseline="0" dirty="0" smtClean="0"/>
                        <a:t> Indore</a:t>
                      </a:r>
                      <a:endParaRPr lang="en-IN" sz="2000" dirty="0"/>
                    </a:p>
                  </a:txBody>
                  <a:tcPr/>
                </a:tc>
              </a:tr>
              <a:tr h="73025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Maharashtra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Shree </a:t>
                      </a:r>
                      <a:r>
                        <a:rPr lang="en-IN" sz="2000" dirty="0" err="1" smtClean="0"/>
                        <a:t>Chanakya</a:t>
                      </a:r>
                      <a:r>
                        <a:rPr lang="en-IN" sz="2000" dirty="0" smtClean="0"/>
                        <a:t> Education Society's Indira Institute of Management, Pune</a:t>
                      </a:r>
                    </a:p>
                    <a:p>
                      <a:r>
                        <a:rPr lang="en-IN" sz="2000" dirty="0" smtClean="0"/>
                        <a:t>Film &amp; Television Institute Of India, Pune</a:t>
                      </a:r>
                      <a:endParaRPr lang="en-IN" sz="2000" dirty="0"/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Puducherry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NIT, Puducherry</a:t>
                      </a:r>
                      <a:endParaRPr lang="en-IN" sz="2000" dirty="0"/>
                    </a:p>
                  </a:txBody>
                  <a:tcPr/>
                </a:tc>
              </a:tr>
              <a:tr h="423768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Punjab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IISER,  Mohali</a:t>
                      </a:r>
                      <a:endParaRPr lang="en-IN" sz="2000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West Bengal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IISER, </a:t>
                      </a:r>
                      <a:r>
                        <a:rPr lang="en-IN" sz="2000" dirty="0" err="1" smtClean="0"/>
                        <a:t>Kolkatta</a:t>
                      </a:r>
                      <a:endParaRPr lang="en-IN" sz="2000" dirty="0" smtClean="0"/>
                    </a:p>
                    <a:p>
                      <a:r>
                        <a:rPr lang="en-IN" sz="2000" dirty="0" smtClean="0"/>
                        <a:t>NIT, Durgapur</a:t>
                      </a:r>
                    </a:p>
                    <a:p>
                      <a:r>
                        <a:rPr lang="en-IN" sz="2000" dirty="0" err="1" smtClean="0"/>
                        <a:t>Satyajit</a:t>
                      </a:r>
                      <a:r>
                        <a:rPr lang="en-IN" sz="2000" dirty="0" smtClean="0"/>
                        <a:t> Ray Film and Television Institute, Kolkata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7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723"/>
            <a:ext cx="12188825" cy="1144556"/>
          </a:xfrm>
        </p:spPr>
        <p:txBody>
          <a:bodyPr/>
          <a:lstStyle/>
          <a:p>
            <a:r>
              <a:rPr lang="en-IN" dirty="0" smtClean="0"/>
              <a:t>NDML is pleased to welcome CBSE – School Board in NAD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279"/>
            <a:ext cx="12243626" cy="61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4" y="20053"/>
            <a:ext cx="10591801" cy="1144556"/>
          </a:xfrm>
        </p:spPr>
        <p:txBody>
          <a:bodyPr/>
          <a:lstStyle/>
          <a:p>
            <a:r>
              <a:rPr lang="en-US" dirty="0" smtClean="0"/>
              <a:t>School &amp; Technical Boards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958022"/>
              </p:ext>
            </p:extLst>
          </p:nvPr>
        </p:nvGraphicFramePr>
        <p:xfrm>
          <a:off x="0" y="1696720"/>
          <a:ext cx="12188826" cy="51612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27412"/>
                <a:gridCol w="8761414"/>
              </a:tblGrid>
              <a:tr h="4938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Assam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Assam Higher Secondary Education Council, Guwahati</a:t>
                      </a:r>
                      <a:endParaRPr lang="en-US" sz="2000" b="1" dirty="0"/>
                    </a:p>
                  </a:txBody>
                  <a:tcPr/>
                </a:tc>
              </a:tr>
              <a:tr h="85232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Delhi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/>
                        <a:t>Board Of Technical Education, Delhi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/>
                        <a:t>Central Board Of Secondary Education, Delhi</a:t>
                      </a:r>
                      <a:endParaRPr lang="en-US" sz="2000" b="1" dirty="0" smtClean="0"/>
                    </a:p>
                  </a:txBody>
                  <a:tcPr/>
                </a:tc>
              </a:tr>
              <a:tr h="4938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Goa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Goa Board Of Secondary And Higher Secondary Education, Goa</a:t>
                      </a:r>
                      <a:endParaRPr lang="en-US" sz="2000" b="1" dirty="0"/>
                    </a:p>
                  </a:txBody>
                  <a:tcPr/>
                </a:tc>
              </a:tr>
              <a:tr h="852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Manipur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Board Of Secondary Education, Manipur</a:t>
                      </a:r>
                    </a:p>
                    <a:p>
                      <a:r>
                        <a:rPr lang="en-IN" sz="2000" b="1" dirty="0" smtClean="0"/>
                        <a:t>Council Of Higher Secondary Education Manipur, </a:t>
                      </a:r>
                      <a:r>
                        <a:rPr lang="en-IN" sz="2000" b="1" dirty="0" err="1" smtClean="0"/>
                        <a:t>Imphal</a:t>
                      </a:r>
                      <a:endParaRPr lang="en-US" sz="2000" b="1" dirty="0"/>
                    </a:p>
                  </a:txBody>
                  <a:tcPr/>
                </a:tc>
              </a:tr>
              <a:tr h="49380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Meghalaya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Meghalaya Board Of School Education, </a:t>
                      </a:r>
                      <a:r>
                        <a:rPr lang="en-IN" sz="2000" b="1" dirty="0" err="1" smtClean="0"/>
                        <a:t>Shillong</a:t>
                      </a:r>
                      <a:endParaRPr lang="en-US" sz="2000" b="1" dirty="0"/>
                    </a:p>
                  </a:txBody>
                  <a:tcPr/>
                </a:tc>
              </a:tr>
              <a:tr h="4938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Mizoram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Mizoram Board Of School Education, Aizawl</a:t>
                      </a:r>
                      <a:endParaRPr lang="en-US" sz="2000" b="1" dirty="0"/>
                    </a:p>
                  </a:txBody>
                  <a:tcPr/>
                </a:tc>
              </a:tr>
              <a:tr h="4938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Nagaland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Nagaland Board Of School Education, Kohima</a:t>
                      </a:r>
                      <a:endParaRPr lang="en-US" sz="2000" b="1" dirty="0"/>
                    </a:p>
                  </a:txBody>
                  <a:tcPr/>
                </a:tc>
              </a:tr>
              <a:tr h="4938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Tripura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Tripura Board Of Secondary Education, </a:t>
                      </a:r>
                      <a:r>
                        <a:rPr lang="en-IN" sz="2000" b="1" dirty="0" err="1" smtClean="0"/>
                        <a:t>Agartala</a:t>
                      </a:r>
                      <a:endParaRPr lang="en-US" sz="2000" b="1" dirty="0"/>
                    </a:p>
                  </a:txBody>
                  <a:tcPr/>
                </a:tc>
              </a:tr>
              <a:tr h="493805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TP102801062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968A70-6FA5-4031-975C-E47FC80F683E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A511F1-F2D8-47B3-BA9A-B948DA4A4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1000</Words>
  <Application>Microsoft Office PowerPoint</Application>
  <PresentationFormat>Custom</PresentationFormat>
  <Paragraphs>219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Baskerville Old Face</vt:lpstr>
      <vt:lpstr>Corbel</vt:lpstr>
      <vt:lpstr>tf02801065</vt:lpstr>
      <vt:lpstr>Adobe Acrobat Document</vt:lpstr>
      <vt:lpstr>National Academic Depository (NAD)  NDML Welcomes Academic Institutions </vt:lpstr>
      <vt:lpstr>Academic Institutions Participating in NDML NAD</vt:lpstr>
      <vt:lpstr>Central Universities</vt:lpstr>
      <vt:lpstr>State Universities</vt:lpstr>
      <vt:lpstr>Private Universities</vt:lpstr>
      <vt:lpstr>Deemed to be Universities</vt:lpstr>
      <vt:lpstr>Institutions of National Importance &amp; Other Institutions under Ministries</vt:lpstr>
      <vt:lpstr>NDML is pleased to welcome CBSE – School Board in NAD</vt:lpstr>
      <vt:lpstr>School &amp; Technical Boards </vt:lpstr>
      <vt:lpstr>Region &amp; State Wise List of  Participating Academic Institutions</vt:lpstr>
      <vt:lpstr>NAD – Vision</vt:lpstr>
      <vt:lpstr>Academic Institutions – Champions of Change</vt:lpstr>
      <vt:lpstr>  https://nad.ndml.in  https://nad.gov.in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2017-05-06T10:54:00Z</dcterms:created>
  <dcterms:modified xsi:type="dcterms:W3CDTF">2017-12-20T10:37:56Z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